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</p:sldIdLst>
  <p:sldSz cy="5143500" cx="9144000"/>
  <p:notesSz cx="6858000" cy="9144000"/>
  <p:embeddedFontLst>
    <p:embeddedFont>
      <p:font typeface="Helvetica Neue"/>
      <p:regular r:id="rId39"/>
      <p:bold r:id="rId40"/>
      <p:italic r:id="rId41"/>
      <p:boldItalic r:id="rId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r:id="rId43" roundtripDataSignature="AMtx7mir09h/uhvYejVKHA/WzGk+lQUX5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689E69F2-2E87-4504-BF33-D280E9C3FA24}">
  <a:tblStyle styleId="{689E69F2-2E87-4504-BF33-D280E9C3FA24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HelveticaNeue-bold.fntdata"/><Relationship Id="rId20" Type="http://schemas.openxmlformats.org/officeDocument/2006/relationships/slide" Target="slides/slide14.xml"/><Relationship Id="rId42" Type="http://schemas.openxmlformats.org/officeDocument/2006/relationships/font" Target="fonts/HelveticaNeue-boldItalic.fntdata"/><Relationship Id="rId41" Type="http://schemas.openxmlformats.org/officeDocument/2006/relationships/font" Target="fonts/HelveticaNeue-italic.fntdata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43" Type="http://customschemas.google.com/relationships/presentationmetadata" Target="metadata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slide" Target="slides/slide31.xml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39" Type="http://schemas.openxmlformats.org/officeDocument/2006/relationships/font" Target="fonts/HelveticaNeue-regular.fntdata"/><Relationship Id="rId16" Type="http://schemas.openxmlformats.org/officeDocument/2006/relationships/slide" Target="slides/slide10.xml"/><Relationship Id="rId38" Type="http://schemas.openxmlformats.org/officeDocument/2006/relationships/slide" Target="slides/slide32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8" name="Google Shape;98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a625a45669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61" name="Google Shape;161;g2a625a45669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a625a45669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68" name="Google Shape;168;g2a625a45669_0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a625a45669_0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5" name="Google Shape;175;g2a625a45669_0_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a625a45669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3" name="Google Shape;183;g2a625a45669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a625a45669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91" name="Google Shape;191;g2a625a45669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2a625a45669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98" name="Google Shape;198;g2a625a45669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a625a45669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05" name="Google Shape;205;g2a625a45669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a625a45669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12" name="Google Shape;212;g2a625a45669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2a625a45669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20" name="Google Shape;220;g2a625a45669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2a625a45669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28" name="Google Shape;228;g2a625a45669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4" name="Google Shape;104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2a625a45669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35" name="Google Shape;235;g2a625a45669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a7be80b584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42" name="Google Shape;242;g2a7be80b584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a625a45669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49" name="Google Shape;249;g2a625a45669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2a625a45669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56" name="Google Shape;256;g2a625a45669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2a625a45669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64" name="Google Shape;264;g2a625a45669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2a625a45669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71" name="Google Shape;271;g2a625a45669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2a625a45669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78" name="Google Shape;278;g2a625a45669_0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2a625a45669_0_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86" name="Google Shape;286;g2a625a45669_0_2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2a625a45669_0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94" name="Google Shape;294;g2a625a45669_0_2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2a625a45669_0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03" name="Google Shape;303;g2a625a45669_0_2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a625a45669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0" name="Google Shape;110;g2a625a45669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2a625a45669_0_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10" name="Google Shape;310;g2a625a45669_0_2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2a625a45669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16" name="Google Shape;316;g2a625a45669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2a625a45669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26" name="Google Shape;326;g2a625a45669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a625a45669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7" name="Google Shape;117;g2a625a45669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a625a45669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3" name="Google Shape;123;g2a625a45669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2a625a45669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0" name="Google Shape;130;g2a625a45669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a7be80b584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7" name="Google Shape;137;g2a7be80b584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a625a45669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8" name="Google Shape;148;g2a625a45669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a625a45669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4" name="Google Shape;154;g2a625a45669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23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2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23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23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23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23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47"/>
          <p:cNvSpPr txBox="1"/>
          <p:nvPr>
            <p:ph idx="1" type="body"/>
          </p:nvPr>
        </p:nvSpPr>
        <p:spPr>
          <a:xfrm>
            <a:off x="1600913" y="3989016"/>
            <a:ext cx="6121800" cy="4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indent="-2286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indent="-2286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indent="-2286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indent="-2286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/>
        </p:txBody>
      </p:sp>
      <p:sp>
        <p:nvSpPr>
          <p:cNvPr id="12" name="Google Shape;12;p47"/>
          <p:cNvSpPr txBox="1"/>
          <p:nvPr>
            <p:ph idx="2" type="body"/>
          </p:nvPr>
        </p:nvSpPr>
        <p:spPr>
          <a:xfrm>
            <a:off x="77517" y="1882244"/>
            <a:ext cx="89889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D8"/>
              </a:buClr>
              <a:buSzPts val="4900"/>
              <a:buNone/>
              <a:defRPr b="1" sz="4900">
                <a:solidFill>
                  <a:srgbClr val="FF00D8"/>
                </a:solidFill>
              </a:defRPr>
            </a:lvl1pPr>
            <a:lvl2pPr indent="-2286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indent="-2286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indent="-2286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indent="-2286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indent="-2286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/>
        </p:txBody>
      </p:sp>
      <p:sp>
        <p:nvSpPr>
          <p:cNvPr id="13" name="Google Shape;13;p47"/>
          <p:cNvSpPr txBox="1"/>
          <p:nvPr>
            <p:ph idx="3" type="body"/>
          </p:nvPr>
        </p:nvSpPr>
        <p:spPr>
          <a:xfrm>
            <a:off x="189884" y="202338"/>
            <a:ext cx="4963800" cy="7575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indent="-2286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indent="-2286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indent="-2286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indent="-2286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/>
        </p:txBody>
      </p:sp>
      <p:sp>
        <p:nvSpPr>
          <p:cNvPr id="14" name="Google Shape;14;p47"/>
          <p:cNvSpPr txBox="1"/>
          <p:nvPr>
            <p:ph idx="12" type="sldNum"/>
          </p:nvPr>
        </p:nvSpPr>
        <p:spPr>
          <a:xfrm>
            <a:off x="4491609" y="4905375"/>
            <a:ext cx="1560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sp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de-Along" showMasterSp="0">
  <p:cSld name="Code-Along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56"/>
          <p:cNvSpPr txBox="1"/>
          <p:nvPr>
            <p:ph type="title"/>
          </p:nvPr>
        </p:nvSpPr>
        <p:spPr>
          <a:xfrm>
            <a:off x="892968" y="619926"/>
            <a:ext cx="7358100" cy="7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D8"/>
              </a:buClr>
              <a:buSzPts val="3400"/>
              <a:buNone/>
              <a:defRPr sz="3400">
                <a:solidFill>
                  <a:srgbClr val="FF00D8"/>
                </a:solidFill>
              </a:defRPr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98FD"/>
              </a:buClr>
              <a:buSzPts val="7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98FD"/>
              </a:buClr>
              <a:buSzPts val="7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98FD"/>
              </a:buClr>
              <a:buSzPts val="7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98FD"/>
              </a:buClr>
              <a:buSzPts val="7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98FD"/>
              </a:buClr>
              <a:buSzPts val="7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98FD"/>
              </a:buClr>
              <a:buSzPts val="7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98FD"/>
              </a:buClr>
              <a:buSzPts val="7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98FD"/>
              </a:buClr>
              <a:buSzPts val="7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56"/>
          <p:cNvSpPr txBox="1"/>
          <p:nvPr>
            <p:ph idx="1" type="body"/>
          </p:nvPr>
        </p:nvSpPr>
        <p:spPr>
          <a:xfrm>
            <a:off x="1694354" y="1650178"/>
            <a:ext cx="5755200" cy="51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b="1" sz="1400"/>
            </a:lvl1pPr>
            <a:lvl2pPr indent="-2286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indent="-2286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indent="-2286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indent="-2286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indent="-2286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/>
        </p:txBody>
      </p:sp>
      <p:sp>
        <p:nvSpPr>
          <p:cNvPr id="61" name="Google Shape;61;p56"/>
          <p:cNvSpPr txBox="1"/>
          <p:nvPr/>
        </p:nvSpPr>
        <p:spPr>
          <a:xfrm>
            <a:off x="3775615" y="405104"/>
            <a:ext cx="1592700" cy="45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D8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rgbClr val="FF00D8"/>
                </a:solidFill>
                <a:latin typeface="Arial"/>
                <a:ea typeface="Arial"/>
                <a:cs typeface="Arial"/>
                <a:sym typeface="Arial"/>
              </a:rPr>
              <a:t> ✨ Code-Along ✨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62;p56"/>
          <p:cNvSpPr txBox="1"/>
          <p:nvPr>
            <p:ph idx="2" type="body"/>
          </p:nvPr>
        </p:nvSpPr>
        <p:spPr>
          <a:xfrm>
            <a:off x="1694354" y="2554217"/>
            <a:ext cx="5755200" cy="84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indent="-2286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indent="-2286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indent="-2286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indent="-2286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/>
        </p:txBody>
      </p:sp>
      <p:pic>
        <p:nvPicPr>
          <p:cNvPr descr="huggingface_logo_transparent.png" id="63" name="Google Shape;63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73129" y="4701580"/>
            <a:ext cx="309623" cy="286917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56"/>
          <p:cNvSpPr txBox="1"/>
          <p:nvPr>
            <p:ph idx="12" type="sldNum"/>
          </p:nvPr>
        </p:nvSpPr>
        <p:spPr>
          <a:xfrm>
            <a:off x="0" y="0"/>
            <a:ext cx="2217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80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1">
  <p:cSld name="TITLE_1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67" name="Google Shape;67;p5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8" name="Google Shape;68;p57"/>
          <p:cNvSpPr txBox="1"/>
          <p:nvPr>
            <p:ph idx="12" type="sldNum"/>
          </p:nvPr>
        </p:nvSpPr>
        <p:spPr>
          <a:xfrm>
            <a:off x="8472458" y="4663217"/>
            <a:ext cx="5487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sp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2">
  <p:cSld name="TITLE_2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5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71" name="Google Shape;71;p5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72" name="Google Shape;72;p58"/>
          <p:cNvSpPr txBox="1"/>
          <p:nvPr>
            <p:ph idx="12" type="sldNum"/>
          </p:nvPr>
        </p:nvSpPr>
        <p:spPr>
          <a:xfrm>
            <a:off x="8472458" y="4663217"/>
            <a:ext cx="5487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sp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3">
  <p:cSld name="TITLE_3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5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75" name="Google Shape;75;p5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76" name="Google Shape;76;p59"/>
          <p:cNvSpPr txBox="1"/>
          <p:nvPr>
            <p:ph idx="12" type="sldNum"/>
          </p:nvPr>
        </p:nvSpPr>
        <p:spPr>
          <a:xfrm>
            <a:off x="8472458" y="4663217"/>
            <a:ext cx="5487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sp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4">
  <p:cSld name="TITLE_4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6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79" name="Google Shape;79;p6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80" name="Google Shape;80;p60"/>
          <p:cNvSpPr txBox="1"/>
          <p:nvPr>
            <p:ph idx="12" type="sldNum"/>
          </p:nvPr>
        </p:nvSpPr>
        <p:spPr>
          <a:xfrm>
            <a:off x="8472458" y="4663217"/>
            <a:ext cx="5487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sp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5">
  <p:cSld name="TITLE_5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6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83" name="Google Shape;83;p6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84" name="Google Shape;84;p61"/>
          <p:cNvSpPr txBox="1"/>
          <p:nvPr>
            <p:ph idx="12" type="sldNum"/>
          </p:nvPr>
        </p:nvSpPr>
        <p:spPr>
          <a:xfrm>
            <a:off x="8472458" y="4663217"/>
            <a:ext cx="5487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sp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6">
  <p:cSld name="TITLE_6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6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87" name="Google Shape;87;p6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88" name="Google Shape;88;p62"/>
          <p:cNvSpPr txBox="1"/>
          <p:nvPr>
            <p:ph idx="12" type="sldNum"/>
          </p:nvPr>
        </p:nvSpPr>
        <p:spPr>
          <a:xfrm>
            <a:off x="8472458" y="4663217"/>
            <a:ext cx="5487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sp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">
  <p:cSld name="TITLE_AND_BODY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6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91" name="Google Shape;91;p6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92" name="Google Shape;92;p63"/>
          <p:cNvSpPr txBox="1"/>
          <p:nvPr>
            <p:ph idx="12" type="sldNum"/>
          </p:nvPr>
        </p:nvSpPr>
        <p:spPr>
          <a:xfrm>
            <a:off x="8472458" y="4663217"/>
            <a:ext cx="5487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sp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6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95" name="Google Shape;95;p64"/>
          <p:cNvSpPr txBox="1"/>
          <p:nvPr>
            <p:ph idx="12" type="sldNum"/>
          </p:nvPr>
        </p:nvSpPr>
        <p:spPr>
          <a:xfrm>
            <a:off x="8472458" y="4663217"/>
            <a:ext cx="5487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sp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2">
  <p:cSld name="TITLE_AND_BODY_2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7" name="Google Shape;17;p4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18" name="Google Shape;18;p48"/>
          <p:cNvSpPr txBox="1"/>
          <p:nvPr>
            <p:ph idx="12" type="sldNum"/>
          </p:nvPr>
        </p:nvSpPr>
        <p:spPr>
          <a:xfrm>
            <a:off x="8472458" y="4663217"/>
            <a:ext cx="5487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sp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9"/>
          <p:cNvSpPr txBox="1"/>
          <p:nvPr>
            <p:ph type="title"/>
          </p:nvPr>
        </p:nvSpPr>
        <p:spPr>
          <a:xfrm>
            <a:off x="476250" y="1233488"/>
            <a:ext cx="8191500" cy="14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D8"/>
              </a:buClr>
              <a:buSzPts val="3400"/>
              <a:buFont typeface="Arial"/>
              <a:buNone/>
              <a:defRPr sz="3400">
                <a:solidFill>
                  <a:srgbClr val="FF00D8"/>
                </a:solidFill>
              </a:defRPr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98FD"/>
              </a:buClr>
              <a:buSzPts val="700"/>
              <a:buNone/>
              <a:defRPr/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98FD"/>
              </a:buClr>
              <a:buSzPts val="700"/>
              <a:buNone/>
              <a:defRPr/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98FD"/>
              </a:buClr>
              <a:buSzPts val="700"/>
              <a:buNone/>
              <a:defRPr/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98FD"/>
              </a:buClr>
              <a:buSzPts val="700"/>
              <a:buNone/>
              <a:defRPr/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98FD"/>
              </a:buClr>
              <a:buSzPts val="700"/>
              <a:buNone/>
              <a:defRPr/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98FD"/>
              </a:buClr>
              <a:buSzPts val="700"/>
              <a:buNone/>
              <a:defRPr/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98FD"/>
              </a:buClr>
              <a:buSzPts val="700"/>
              <a:buNone/>
              <a:defRPr/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98FD"/>
              </a:buClr>
              <a:buSzPts val="700"/>
              <a:buNone/>
              <a:defRPr/>
            </a:lvl9pPr>
          </a:lstStyle>
          <a:p/>
        </p:txBody>
      </p:sp>
      <p:pic>
        <p:nvPicPr>
          <p:cNvPr descr="huggingface_logo_transparent.png" id="21" name="Google Shape;21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73129" y="4701580"/>
            <a:ext cx="309623" cy="286917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49"/>
          <p:cNvSpPr txBox="1"/>
          <p:nvPr>
            <p:ph idx="12" type="sldNum"/>
          </p:nvPr>
        </p:nvSpPr>
        <p:spPr>
          <a:xfrm>
            <a:off x="4491609" y="4905375"/>
            <a:ext cx="1560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sp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CUSTOM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0"/>
          <p:cNvSpPr txBox="1"/>
          <p:nvPr>
            <p:ph type="title"/>
          </p:nvPr>
        </p:nvSpPr>
        <p:spPr>
          <a:xfrm>
            <a:off x="334750" y="220448"/>
            <a:ext cx="81915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5" name="Google Shape;25;p50"/>
          <p:cNvSpPr txBox="1"/>
          <p:nvPr>
            <p:ph idx="1" type="body"/>
          </p:nvPr>
        </p:nvSpPr>
        <p:spPr>
          <a:xfrm>
            <a:off x="334750" y="782550"/>
            <a:ext cx="7452600" cy="41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 showMasterSp="0">
  <p:cSld name="Blank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uggingface_logo_transparent.png" id="27" name="Google Shape;27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73129" y="4701580"/>
            <a:ext cx="309623" cy="286917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51"/>
          <p:cNvSpPr txBox="1"/>
          <p:nvPr>
            <p:ph type="title"/>
          </p:nvPr>
        </p:nvSpPr>
        <p:spPr>
          <a:xfrm>
            <a:off x="334750" y="220448"/>
            <a:ext cx="81915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9" name="Google Shape;29;p51"/>
          <p:cNvSpPr txBox="1"/>
          <p:nvPr>
            <p:ph idx="1" type="body"/>
          </p:nvPr>
        </p:nvSpPr>
        <p:spPr>
          <a:xfrm>
            <a:off x="334750" y="782550"/>
            <a:ext cx="7452600" cy="41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ssion Closing" showMasterSp="0">
  <p:cSld name="Session Closing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2"/>
          <p:cNvSpPr txBox="1"/>
          <p:nvPr>
            <p:ph idx="1" type="body"/>
          </p:nvPr>
        </p:nvSpPr>
        <p:spPr>
          <a:xfrm>
            <a:off x="1511118" y="3724520"/>
            <a:ext cx="6121800" cy="4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indent="-2286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indent="-2286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indent="-2286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indent="-2286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/>
        </p:txBody>
      </p:sp>
      <p:sp>
        <p:nvSpPr>
          <p:cNvPr id="32" name="Google Shape;32;p52"/>
          <p:cNvSpPr txBox="1"/>
          <p:nvPr>
            <p:ph idx="2" type="body"/>
          </p:nvPr>
        </p:nvSpPr>
        <p:spPr>
          <a:xfrm>
            <a:off x="77517" y="880938"/>
            <a:ext cx="89889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D8"/>
              </a:buClr>
              <a:buSzPts val="3000"/>
              <a:buFont typeface="Helvetica Neue"/>
              <a:buNone/>
              <a:defRPr b="1" sz="3000">
                <a:solidFill>
                  <a:srgbClr val="FF00D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indent="-2286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indent="-2286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indent="-2286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indent="-2286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/>
        </p:txBody>
      </p:sp>
      <p:pic>
        <p:nvPicPr>
          <p:cNvPr descr="Group 105.png" id="33" name="Google Shape;33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264921" y="2145919"/>
            <a:ext cx="1176292" cy="1123907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52"/>
          <p:cNvSpPr txBox="1"/>
          <p:nvPr>
            <p:ph idx="3" type="body"/>
          </p:nvPr>
        </p:nvSpPr>
        <p:spPr>
          <a:xfrm>
            <a:off x="189884" y="202338"/>
            <a:ext cx="4963800" cy="7575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indent="-2286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indent="-2286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indent="-2286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indent="-2286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/>
        </p:txBody>
      </p:sp>
      <p:sp>
        <p:nvSpPr>
          <p:cNvPr id="35" name="Google Shape;35;p52"/>
          <p:cNvSpPr txBox="1"/>
          <p:nvPr>
            <p:ph idx="12" type="sldNum"/>
          </p:nvPr>
        </p:nvSpPr>
        <p:spPr>
          <a:xfrm>
            <a:off x="4491609" y="4905375"/>
            <a:ext cx="1560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sp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cture Title" showMasterSp="0">
  <p:cSld name="Lecture 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53"/>
          <p:cNvSpPr txBox="1"/>
          <p:nvPr>
            <p:ph idx="1" type="body"/>
          </p:nvPr>
        </p:nvSpPr>
        <p:spPr>
          <a:xfrm>
            <a:off x="3282410" y="1864231"/>
            <a:ext cx="2579100" cy="41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  <a:defRPr sz="23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indent="-2286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indent="-2286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indent="-2286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indent="-2286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/>
        </p:txBody>
      </p:sp>
      <p:sp>
        <p:nvSpPr>
          <p:cNvPr id="38" name="Google Shape;38;p53"/>
          <p:cNvSpPr txBox="1"/>
          <p:nvPr>
            <p:ph idx="2" type="body"/>
          </p:nvPr>
        </p:nvSpPr>
        <p:spPr>
          <a:xfrm>
            <a:off x="476250" y="509498"/>
            <a:ext cx="8191500" cy="6501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D8"/>
              </a:buClr>
              <a:buSzPts val="3600"/>
              <a:buFont typeface="Arial"/>
              <a:buNone/>
              <a:defRPr sz="3600">
                <a:solidFill>
                  <a:srgbClr val="FF00D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indent="-2286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indent="-2286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indent="-2286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indent="-2286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/>
        </p:txBody>
      </p:sp>
      <p:sp>
        <p:nvSpPr>
          <p:cNvPr id="39" name="Google Shape;39;p53"/>
          <p:cNvSpPr txBox="1"/>
          <p:nvPr>
            <p:ph idx="3" type="body"/>
          </p:nvPr>
        </p:nvSpPr>
        <p:spPr>
          <a:xfrm>
            <a:off x="3282410" y="2589850"/>
            <a:ext cx="2579100" cy="41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  <a:defRPr sz="23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indent="-2286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indent="-2286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indent="-2286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indent="-2286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/>
        </p:txBody>
      </p:sp>
      <p:sp>
        <p:nvSpPr>
          <p:cNvPr id="40" name="Google Shape;40;p53"/>
          <p:cNvSpPr txBox="1"/>
          <p:nvPr>
            <p:ph idx="4" type="body"/>
          </p:nvPr>
        </p:nvSpPr>
        <p:spPr>
          <a:xfrm>
            <a:off x="3282410" y="3315469"/>
            <a:ext cx="2579100" cy="41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  <a:defRPr sz="23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indent="-2286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indent="-2286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indent="-2286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indent="-2286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/>
        </p:txBody>
      </p:sp>
      <p:pic>
        <p:nvPicPr>
          <p:cNvPr descr="huggingface_logo_transparent.png" id="41" name="Google Shape;41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73129" y="4701580"/>
            <a:ext cx="309623" cy="286917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53"/>
          <p:cNvSpPr txBox="1"/>
          <p:nvPr>
            <p:ph idx="12" type="sldNum"/>
          </p:nvPr>
        </p:nvSpPr>
        <p:spPr>
          <a:xfrm>
            <a:off x="4491609" y="4905375"/>
            <a:ext cx="1560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sp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cture" showMasterSp="0">
  <p:cSld name="Lectur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54"/>
          <p:cNvSpPr/>
          <p:nvPr/>
        </p:nvSpPr>
        <p:spPr>
          <a:xfrm>
            <a:off x="0" y="0"/>
            <a:ext cx="9144000" cy="1032900"/>
          </a:xfrm>
          <a:prstGeom prst="rect">
            <a:avLst/>
          </a:prstGeom>
          <a:gradFill>
            <a:gsLst>
              <a:gs pos="0">
                <a:srgbClr val="20C4F8"/>
              </a:gs>
              <a:gs pos="100000">
                <a:srgbClr val="F10A0A"/>
              </a:gs>
            </a:gsLst>
            <a:lin ang="3054320" scaled="0"/>
          </a:gra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45;p54"/>
          <p:cNvSpPr txBox="1"/>
          <p:nvPr>
            <p:ph idx="1" type="body"/>
          </p:nvPr>
        </p:nvSpPr>
        <p:spPr>
          <a:xfrm>
            <a:off x="74806" y="4874155"/>
            <a:ext cx="3985800" cy="2373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64BB"/>
              </a:buClr>
              <a:buSzPts val="1100"/>
              <a:buNone/>
              <a:defRPr sz="1100">
                <a:solidFill>
                  <a:srgbClr val="5E64BB"/>
                </a:solidFill>
              </a:defRPr>
            </a:lvl1pPr>
            <a:lvl2pPr indent="-2286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indent="-2286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indent="-2286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indent="-2286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indent="-2286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/>
        </p:txBody>
      </p:sp>
      <p:sp>
        <p:nvSpPr>
          <p:cNvPr id="46" name="Google Shape;46;p54"/>
          <p:cNvSpPr txBox="1"/>
          <p:nvPr>
            <p:ph idx="2" type="body"/>
          </p:nvPr>
        </p:nvSpPr>
        <p:spPr>
          <a:xfrm>
            <a:off x="1166301" y="152562"/>
            <a:ext cx="6811500" cy="660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 sz="3700">
                <a:solidFill>
                  <a:srgbClr val="FFFFFF"/>
                </a:solidFill>
              </a:defRPr>
            </a:lvl1pPr>
            <a:lvl2pPr indent="-2286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indent="-2286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indent="-2286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indent="-2286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indent="-2286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/>
        </p:txBody>
      </p:sp>
      <p:pic>
        <p:nvPicPr>
          <p:cNvPr descr="huggingface_logo_transparent.png" id="47" name="Google Shape;47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73129" y="4701580"/>
            <a:ext cx="309623" cy="286917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54"/>
          <p:cNvSpPr txBox="1"/>
          <p:nvPr>
            <p:ph idx="12" type="sldNum"/>
          </p:nvPr>
        </p:nvSpPr>
        <p:spPr>
          <a:xfrm>
            <a:off x="4491609" y="4905375"/>
            <a:ext cx="1560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sp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reakout" showMasterSp="0">
  <p:cSld name="Break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55"/>
          <p:cNvSpPr txBox="1"/>
          <p:nvPr>
            <p:ph idx="1" type="body"/>
          </p:nvPr>
        </p:nvSpPr>
        <p:spPr>
          <a:xfrm>
            <a:off x="3788816" y="2203844"/>
            <a:ext cx="1566300" cy="28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sp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/>
            </a:lvl1pPr>
            <a:lvl2pPr indent="-2286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indent="-2286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indent="-2286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indent="-2286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indent="-2286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/>
        </p:txBody>
      </p:sp>
      <p:sp>
        <p:nvSpPr>
          <p:cNvPr id="51" name="Google Shape;51;p55"/>
          <p:cNvSpPr txBox="1"/>
          <p:nvPr>
            <p:ph idx="2" type="body"/>
          </p:nvPr>
        </p:nvSpPr>
        <p:spPr>
          <a:xfrm>
            <a:off x="3775160" y="2696315"/>
            <a:ext cx="1593600" cy="28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sp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/>
            </a:lvl1pPr>
            <a:lvl2pPr indent="-2286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indent="-2286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indent="-2286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indent="-2286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indent="-2286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/>
        </p:txBody>
      </p:sp>
      <p:sp>
        <p:nvSpPr>
          <p:cNvPr id="52" name="Google Shape;52;p55"/>
          <p:cNvSpPr txBox="1"/>
          <p:nvPr>
            <p:ph idx="3" type="body"/>
          </p:nvPr>
        </p:nvSpPr>
        <p:spPr>
          <a:xfrm>
            <a:off x="3770754" y="3188786"/>
            <a:ext cx="1602600" cy="28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sp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/>
            </a:lvl1pPr>
            <a:lvl2pPr indent="-2286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indent="-2286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indent="-2286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indent="-2286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indent="-2286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/>
        </p:txBody>
      </p:sp>
      <p:sp>
        <p:nvSpPr>
          <p:cNvPr id="53" name="Google Shape;53;p55"/>
          <p:cNvSpPr txBox="1"/>
          <p:nvPr>
            <p:ph idx="4" type="body"/>
          </p:nvPr>
        </p:nvSpPr>
        <p:spPr>
          <a:xfrm>
            <a:off x="3611899" y="1534031"/>
            <a:ext cx="1920300" cy="28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sp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b="1" sz="1400"/>
            </a:lvl1pPr>
            <a:lvl2pPr indent="-2286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indent="-2286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indent="-2286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indent="-2286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indent="-2286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/>
        </p:txBody>
      </p:sp>
      <p:sp>
        <p:nvSpPr>
          <p:cNvPr id="54" name="Google Shape;54;p55"/>
          <p:cNvSpPr txBox="1"/>
          <p:nvPr/>
        </p:nvSpPr>
        <p:spPr>
          <a:xfrm>
            <a:off x="3907059" y="424688"/>
            <a:ext cx="1329900" cy="45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D8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rgbClr val="FF00D8"/>
                </a:solidFill>
                <a:latin typeface="Arial"/>
                <a:ea typeface="Arial"/>
                <a:cs typeface="Arial"/>
                <a:sym typeface="Arial"/>
              </a:rPr>
              <a:t> 🧑‍🤝‍🧑 Breakout 🧑‍🤝‍🧑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55"/>
          <p:cNvSpPr txBox="1"/>
          <p:nvPr>
            <p:ph idx="5" type="body"/>
          </p:nvPr>
        </p:nvSpPr>
        <p:spPr>
          <a:xfrm>
            <a:off x="892968" y="639510"/>
            <a:ext cx="7358100" cy="7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D8"/>
              </a:buClr>
              <a:buSzPts val="3400"/>
              <a:buNone/>
              <a:defRPr sz="3400">
                <a:solidFill>
                  <a:srgbClr val="FF00D8"/>
                </a:solidFill>
              </a:defRPr>
            </a:lvl1pPr>
            <a:lvl2pPr indent="-2286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indent="-2286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indent="-2286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indent="-2286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indent="-2286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/>
        </p:txBody>
      </p:sp>
      <p:pic>
        <p:nvPicPr>
          <p:cNvPr descr="huggingface_logo_transparent.png" id="56" name="Google Shape;56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73129" y="4701580"/>
            <a:ext cx="309623" cy="286917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55"/>
          <p:cNvSpPr txBox="1"/>
          <p:nvPr>
            <p:ph idx="12" type="sldNum"/>
          </p:nvPr>
        </p:nvSpPr>
        <p:spPr>
          <a:xfrm>
            <a:off x="4491609" y="4905375"/>
            <a:ext cx="1560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sp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21" Type="http://schemas.openxmlformats.org/officeDocument/2006/relationships/theme" Target="../theme/theme2.xml"/><Relationship Id="rId1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0.xml"/><Relationship Id="rId1" Type="http://schemas.openxmlformats.org/officeDocument/2006/relationships/image" Target="../media/image3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4.xml"/><Relationship Id="rId5" Type="http://schemas.openxmlformats.org/officeDocument/2006/relationships/slideLayout" Target="../slideLayouts/slideLayout3.xml"/><Relationship Id="rId19" Type="http://schemas.openxmlformats.org/officeDocument/2006/relationships/slideLayout" Target="../slideLayouts/slideLayout17.xml"/><Relationship Id="rId6" Type="http://schemas.openxmlformats.org/officeDocument/2006/relationships/slideLayout" Target="../slideLayouts/slideLayout4.xml"/><Relationship Id="rId18" Type="http://schemas.openxmlformats.org/officeDocument/2006/relationships/slideLayout" Target="../slideLayouts/slideLayout16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roup 105.png" id="6" name="Google Shape;6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815192" y="3842877"/>
            <a:ext cx="1176338" cy="1123951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46"/>
          <p:cNvSpPr txBox="1"/>
          <p:nvPr>
            <p:ph type="title"/>
          </p:nvPr>
        </p:nvSpPr>
        <p:spPr>
          <a:xfrm>
            <a:off x="476250" y="1233488"/>
            <a:ext cx="8191500" cy="14547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rm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98FD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1E98FD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98FD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1E98FD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98FD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1E98FD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98FD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1E98FD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98FD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1E98FD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98FD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1E98FD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98FD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1E98FD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98FD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1E98FD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98FD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1E98FD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46"/>
          <p:cNvSpPr txBox="1"/>
          <p:nvPr>
            <p:ph idx="1" type="body"/>
          </p:nvPr>
        </p:nvSpPr>
        <p:spPr>
          <a:xfrm>
            <a:off x="476250" y="2619375"/>
            <a:ext cx="8191500" cy="9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" name="Google Shape;9;p46"/>
          <p:cNvSpPr txBox="1"/>
          <p:nvPr>
            <p:ph idx="12" type="sldNum"/>
          </p:nvPr>
        </p:nvSpPr>
        <p:spPr>
          <a:xfrm>
            <a:off x="4491609" y="4905375"/>
            <a:ext cx="1560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sp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5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www.runpod.io/" TargetMode="External"/><Relationship Id="rId4" Type="http://schemas.openxmlformats.org/officeDocument/2006/relationships/hyperlink" Target="https://vast.ai/" TargetMode="External"/><Relationship Id="rId5" Type="http://schemas.openxmlformats.org/officeDocument/2006/relationships/hyperlink" Target="https://lambdalabs.com/" TargetMode="External"/><Relationship Id="rId6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Relationship Id="rId4" Type="http://schemas.openxmlformats.org/officeDocument/2006/relationships/image" Target="../media/image2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6.gif"/><Relationship Id="rId4" Type="http://schemas.openxmlformats.org/officeDocument/2006/relationships/image" Target="../media/image1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9.png"/><Relationship Id="rId4" Type="http://schemas.openxmlformats.org/officeDocument/2006/relationships/image" Target="../media/image2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4.png"/><Relationship Id="rId4" Type="http://schemas.openxmlformats.org/officeDocument/2006/relationships/image" Target="../media/image3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7.png"/><Relationship Id="rId4" Type="http://schemas.openxmlformats.org/officeDocument/2006/relationships/image" Target="../media/image3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3.png"/><Relationship Id="rId4" Type="http://schemas.openxmlformats.org/officeDocument/2006/relationships/image" Target="../media/image39.png"/><Relationship Id="rId5" Type="http://schemas.openxmlformats.org/officeDocument/2006/relationships/image" Target="../media/image4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1.jpg"/><Relationship Id="rId4" Type="http://schemas.openxmlformats.org/officeDocument/2006/relationships/image" Target="../media/image49.png"/><Relationship Id="rId5" Type="http://schemas.openxmlformats.org/officeDocument/2006/relationships/image" Target="../media/image46.png"/><Relationship Id="rId6" Type="http://schemas.openxmlformats.org/officeDocument/2006/relationships/image" Target="../media/image5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5.png"/><Relationship Id="rId4" Type="http://schemas.openxmlformats.org/officeDocument/2006/relationships/image" Target="../media/image42.png"/><Relationship Id="rId5" Type="http://schemas.openxmlformats.org/officeDocument/2006/relationships/image" Target="../media/image4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Relationship Id="rId4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"/>
          <p:cNvSpPr txBox="1"/>
          <p:nvPr>
            <p:ph idx="1" type="body"/>
          </p:nvPr>
        </p:nvSpPr>
        <p:spPr>
          <a:xfrm>
            <a:off x="1600913" y="3989016"/>
            <a:ext cx="6121800" cy="4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rmAutofit fontScale="70000" lnSpcReduction="2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9165"/>
              <a:buNone/>
            </a:pPr>
            <a:r>
              <a:rPr lang="en-US"/>
              <a:t>Niels Rogge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9165"/>
              <a:buNone/>
            </a:pPr>
            <a:r>
              <a:rPr lang="en-US"/>
              <a:t>December 2023</a:t>
            </a:r>
            <a:endParaRPr/>
          </a:p>
        </p:txBody>
      </p:sp>
      <p:sp>
        <p:nvSpPr>
          <p:cNvPr id="101" name="Google Shape;101;p1"/>
          <p:cNvSpPr txBox="1"/>
          <p:nvPr>
            <p:ph idx="2" type="body"/>
          </p:nvPr>
        </p:nvSpPr>
        <p:spPr>
          <a:xfrm>
            <a:off x="77517" y="1501243"/>
            <a:ext cx="8988900" cy="1761501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900"/>
              <a:buNone/>
            </a:pPr>
            <a:r>
              <a:rPr lang="en-US"/>
              <a:t>Training and deploying open-source LLMs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a625a45669_0_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11110"/>
              <a:buNone/>
            </a:pPr>
            <a:r>
              <a:rPr lang="en-US"/>
              <a:t>Training LLMs</a:t>
            </a:r>
            <a:endParaRPr/>
          </a:p>
        </p:txBody>
      </p:sp>
      <p:sp>
        <p:nvSpPr>
          <p:cNvPr id="164" name="Google Shape;164;g2a625a45669_0_44"/>
          <p:cNvSpPr txBox="1"/>
          <p:nvPr/>
        </p:nvSpPr>
        <p:spPr>
          <a:xfrm>
            <a:off x="487875" y="1219675"/>
            <a:ext cx="78129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AutoNum type="arabicPeriod"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Pre-training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predicting the next token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typically done by large organizations (OpenAI, Meta, Microsoft)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across clusters of GPUs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GPT-4: 25,000 GPUs for 100 days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LLaMa-2 70B: 6,000 GPUs for 12                                                  days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costs millions of $$$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=&gt; to get a “base model”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5" name="Google Shape;165;g2a625a45669_0_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67590" y="2571750"/>
            <a:ext cx="3914764" cy="2287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a625a45669_0_18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11110"/>
              <a:buNone/>
            </a:pPr>
            <a:r>
              <a:rPr lang="en-US"/>
              <a:t>Training LLMs</a:t>
            </a:r>
            <a:endParaRPr/>
          </a:p>
        </p:txBody>
      </p:sp>
      <p:sp>
        <p:nvSpPr>
          <p:cNvPr id="171" name="Google Shape;171;g2a625a45669_0_184"/>
          <p:cNvSpPr txBox="1"/>
          <p:nvPr/>
        </p:nvSpPr>
        <p:spPr>
          <a:xfrm>
            <a:off x="487875" y="1219675"/>
            <a:ext cx="78129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 Supervised fine-tuning (SFT)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turn the model into a chatbot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1-100k (input, output pairs)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one or more GPUs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</a:pPr>
            <a:r>
              <a:rPr b="0" i="0" lang="en-US" sz="18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runpod.io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</a:pPr>
            <a:r>
              <a:rPr b="0" i="0" lang="en-US" sz="18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vast.ai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</a:pPr>
            <a:r>
              <a:rPr b="0" i="0" lang="en-US" sz="18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lambda labs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… or your favorite cloud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2" name="Google Shape;172;g2a625a45669_0_18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108961" y="1073475"/>
            <a:ext cx="4883640" cy="3185799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a625a45669_0_19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11110"/>
              <a:buNone/>
            </a:pPr>
            <a:r>
              <a:rPr lang="en-US"/>
              <a:t>Training LLMs</a:t>
            </a:r>
            <a:endParaRPr/>
          </a:p>
        </p:txBody>
      </p:sp>
      <p:sp>
        <p:nvSpPr>
          <p:cNvPr id="178" name="Google Shape;178;g2a625a45669_0_192"/>
          <p:cNvSpPr txBox="1"/>
          <p:nvPr/>
        </p:nvSpPr>
        <p:spPr>
          <a:xfrm>
            <a:off x="487875" y="1219675"/>
            <a:ext cx="78129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 Supervised fine-tuning (SFT)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recommended: TRL library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9" name="Google Shape;179;g2a625a45669_0_1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12028" y="1085125"/>
            <a:ext cx="4860326" cy="3662024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80" name="Google Shape;180;g2a625a45669_0_19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1700" y="2571749"/>
            <a:ext cx="3400926" cy="170047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a625a45669_0_1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11110"/>
              <a:buNone/>
            </a:pPr>
            <a:r>
              <a:rPr lang="en-US"/>
              <a:t>Training LLMs</a:t>
            </a:r>
            <a:endParaRPr/>
          </a:p>
        </p:txBody>
      </p:sp>
      <p:sp>
        <p:nvSpPr>
          <p:cNvPr id="186" name="Google Shape;186;g2a625a45669_0_119"/>
          <p:cNvSpPr txBox="1"/>
          <p:nvPr/>
        </p:nvSpPr>
        <p:spPr>
          <a:xfrm>
            <a:off x="487875" y="1219675"/>
            <a:ext cx="78129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 Supervised fine-tuning (SFT)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recommended: TRL library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supports PEFT (Q-LoRa)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allows to fine-tune huge LLMs on consumer hardware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7" name="Google Shape;187;g2a625a45669_0_1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83754" y="2906025"/>
            <a:ext cx="2821146" cy="2064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g2a625a45669_0_1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36525" y="231200"/>
            <a:ext cx="3289700" cy="2125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a625a45669_0_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11110"/>
              <a:buNone/>
            </a:pPr>
            <a:r>
              <a:rPr lang="en-US"/>
              <a:t>Training LLMs</a:t>
            </a:r>
            <a:endParaRPr/>
          </a:p>
        </p:txBody>
      </p:sp>
      <p:sp>
        <p:nvSpPr>
          <p:cNvPr id="194" name="Google Shape;194;g2a625a45669_0_58"/>
          <p:cNvSpPr txBox="1"/>
          <p:nvPr/>
        </p:nvSpPr>
        <p:spPr>
          <a:xfrm>
            <a:off x="487875" y="1219675"/>
            <a:ext cx="78129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3. Human preference training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make the chatbot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friendly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harmless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helpful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1-100k (chosen, rejected pairs)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one or more GPUs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5" name="Google Shape;195;g2a625a45669_0_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64400" y="1107125"/>
            <a:ext cx="4273249" cy="363855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2a625a45669_0_1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11110"/>
              <a:buNone/>
            </a:pPr>
            <a:r>
              <a:rPr lang="en-US"/>
              <a:t>Training LLMs</a:t>
            </a:r>
            <a:endParaRPr/>
          </a:p>
        </p:txBody>
      </p:sp>
      <p:sp>
        <p:nvSpPr>
          <p:cNvPr id="201" name="Google Shape;201;g2a625a45669_0_153"/>
          <p:cNvSpPr txBox="1"/>
          <p:nvPr/>
        </p:nvSpPr>
        <p:spPr>
          <a:xfrm>
            <a:off x="487875" y="1219675"/>
            <a:ext cx="78129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3. Human preference training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make the chatbot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friendly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harmless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helpful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1-100k (chosen, rejected pairs)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one or more GPUs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2" name="Google Shape;202;g2a625a45669_0_1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00582" y="1017725"/>
            <a:ext cx="4650194" cy="3478552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a625a45669_0_1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11110"/>
              <a:buNone/>
            </a:pPr>
            <a:r>
              <a:rPr lang="en-US"/>
              <a:t>Training LLMs</a:t>
            </a:r>
            <a:endParaRPr/>
          </a:p>
        </p:txBody>
      </p:sp>
      <p:sp>
        <p:nvSpPr>
          <p:cNvPr id="208" name="Google Shape;208;g2a625a45669_0_129"/>
          <p:cNvSpPr txBox="1"/>
          <p:nvPr/>
        </p:nvSpPr>
        <p:spPr>
          <a:xfrm>
            <a:off x="487875" y="1219675"/>
            <a:ext cx="78129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3. Human preference training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recommended: TRL library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includes PPO, DPO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9" name="Google Shape;209;g2a625a45669_0_1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79250" y="885600"/>
            <a:ext cx="4751499" cy="4043698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a625a45669_0_1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11110"/>
              <a:buNone/>
            </a:pPr>
            <a:r>
              <a:rPr lang="en-US"/>
              <a:t>Training LLMs</a:t>
            </a:r>
            <a:endParaRPr/>
          </a:p>
        </p:txBody>
      </p:sp>
      <p:sp>
        <p:nvSpPr>
          <p:cNvPr id="215" name="Google Shape;215;g2a625a45669_0_136"/>
          <p:cNvSpPr txBox="1"/>
          <p:nvPr/>
        </p:nvSpPr>
        <p:spPr>
          <a:xfrm>
            <a:off x="487875" y="1219675"/>
            <a:ext cx="78129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3. Human preference training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recommended: TRL library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DPO: allows to train on human preferences                                directly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 need for separate reward model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6" name="Google Shape;216;g2a625a45669_0_1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12164" y="3093449"/>
            <a:ext cx="4519675" cy="1805226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17" name="Google Shape;217;g2a625a45669_0_1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14750" y="187150"/>
            <a:ext cx="2761801" cy="2837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2a625a45669_0_1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11110"/>
              <a:buNone/>
            </a:pPr>
            <a:r>
              <a:rPr lang="en-US"/>
              <a:t>Training LLMs</a:t>
            </a:r>
            <a:endParaRPr/>
          </a:p>
        </p:txBody>
      </p:sp>
      <p:sp>
        <p:nvSpPr>
          <p:cNvPr id="223" name="Google Shape;223;g2a625a45669_0_144"/>
          <p:cNvSpPr txBox="1"/>
          <p:nvPr/>
        </p:nvSpPr>
        <p:spPr>
          <a:xfrm>
            <a:off x="487875" y="1219675"/>
            <a:ext cx="78129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Hugging Face alignment handbook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includes recipes for SFT, DPO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4" name="Google Shape;224;g2a625a45669_0_1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1202" y="2286000"/>
            <a:ext cx="6961603" cy="2593599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25" name="Google Shape;225;g2a625a45669_0_1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21020" y="578378"/>
            <a:ext cx="4144181" cy="1281799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a625a45669_0_6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11110"/>
              <a:buNone/>
            </a:pPr>
            <a:r>
              <a:rPr lang="en-US"/>
              <a:t>Deploying LLMs</a:t>
            </a:r>
            <a:endParaRPr/>
          </a:p>
        </p:txBody>
      </p:sp>
      <p:sp>
        <p:nvSpPr>
          <p:cNvPr id="231" name="Google Shape;231;g2a625a45669_0_66"/>
          <p:cNvSpPr txBox="1"/>
          <p:nvPr/>
        </p:nvSpPr>
        <p:spPr>
          <a:xfrm>
            <a:off x="487875" y="1219675"/>
            <a:ext cx="78129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Serverless vs. dedicated compute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2" name="Google Shape;232;g2a625a45669_0_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89625" y="2110725"/>
            <a:ext cx="4065951" cy="2134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/>
              <a:t>Overview</a:t>
            </a:r>
            <a:endParaRPr/>
          </a:p>
        </p:txBody>
      </p:sp>
      <p:sp>
        <p:nvSpPr>
          <p:cNvPr id="107" name="Google Shape;107;p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rmAutofit/>
          </a:bodyPr>
          <a:lstStyle/>
          <a:p>
            <a:pPr indent="-35052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AutoNum type="arabicPeriod"/>
            </a:pPr>
            <a:r>
              <a:rPr lang="en-US" sz="2100"/>
              <a:t>The rise of open LLMs</a:t>
            </a:r>
            <a:endParaRPr sz="2100"/>
          </a:p>
          <a:p>
            <a:pPr indent="-35052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AutoNum type="arabicPeriod"/>
            </a:pPr>
            <a:r>
              <a:rPr lang="en-US" sz="2100"/>
              <a:t>Training LLMs</a:t>
            </a:r>
            <a:endParaRPr sz="2100"/>
          </a:p>
          <a:p>
            <a:pPr indent="-35052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AutoNum type="arabicPeriod"/>
            </a:pPr>
            <a:r>
              <a:rPr lang="en-US" sz="2100"/>
              <a:t>Deploying LLMs</a:t>
            </a:r>
            <a:endParaRPr sz="2100"/>
          </a:p>
          <a:p>
            <a:pPr indent="-35052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AutoNum type="arabicPeriod"/>
            </a:pPr>
            <a:r>
              <a:rPr lang="en-US" sz="2100"/>
              <a:t>Why open-source?</a:t>
            </a:r>
            <a:endParaRPr sz="2100"/>
          </a:p>
          <a:p>
            <a:pPr indent="-35052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AutoNum type="arabicPeriod"/>
            </a:pPr>
            <a:r>
              <a:rPr lang="en-US" sz="2100"/>
              <a:t>Exciting developments</a:t>
            </a:r>
            <a:endParaRPr sz="21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21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2a625a45669_0_7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11110"/>
              <a:buNone/>
            </a:pPr>
            <a:r>
              <a:rPr lang="en-US"/>
              <a:t>Deploying LLMs</a:t>
            </a:r>
            <a:endParaRPr/>
          </a:p>
        </p:txBody>
      </p:sp>
      <p:sp>
        <p:nvSpPr>
          <p:cNvPr id="238" name="Google Shape;238;g2a625a45669_0_74"/>
          <p:cNvSpPr txBox="1"/>
          <p:nvPr/>
        </p:nvSpPr>
        <p:spPr>
          <a:xfrm>
            <a:off x="487875" y="1219675"/>
            <a:ext cx="78129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Serverless</a:t>
            </a: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solutions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Together.ai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AnyScale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Perplexity.ai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Charge per token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e.g. $0.0006/1K tokens for                                                Mixtral-8x7B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&gt;60% cheaper than GPT-3.5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9" name="Google Shape;239;g2a625a45669_0_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65050" y="807800"/>
            <a:ext cx="3668151" cy="4099698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2a7be80b584_0_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11110"/>
              <a:buNone/>
            </a:pPr>
            <a:r>
              <a:rPr lang="en-US"/>
              <a:t>Deploying LLMs</a:t>
            </a:r>
            <a:endParaRPr/>
          </a:p>
        </p:txBody>
      </p:sp>
      <p:sp>
        <p:nvSpPr>
          <p:cNvPr id="245" name="Google Shape;245;g2a7be80b584_0_19"/>
          <p:cNvSpPr txBox="1"/>
          <p:nvPr/>
        </p:nvSpPr>
        <p:spPr>
          <a:xfrm>
            <a:off x="487875" y="1219675"/>
            <a:ext cx="78129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Serverless</a:t>
            </a: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solutions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Together.ai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AnyScale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Perplexity.ai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Charge per token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e.g. $0.0006/1K tokens for                                                Mixtral-8x7B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</a:pPr>
            <a:r>
              <a:rPr b="0" i="0" lang="en-US" sz="1800" u="none" cap="none" strike="noStrik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&gt;60% cheaper</a:t>
            </a: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than GPT-3.5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6" name="Google Shape;246;g2a7be80b584_0_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89900" y="706412"/>
            <a:ext cx="4470300" cy="3253187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2a625a45669_0_8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11110"/>
              <a:buNone/>
            </a:pPr>
            <a:r>
              <a:rPr lang="en-US"/>
              <a:t>Deploying LLMs</a:t>
            </a:r>
            <a:endParaRPr/>
          </a:p>
        </p:txBody>
      </p:sp>
      <p:sp>
        <p:nvSpPr>
          <p:cNvPr id="252" name="Google Shape;252;g2a625a45669_0_88"/>
          <p:cNvSpPr txBox="1"/>
          <p:nvPr/>
        </p:nvSpPr>
        <p:spPr>
          <a:xfrm>
            <a:off x="487875" y="1219675"/>
            <a:ext cx="78129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Serverless</a:t>
            </a: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solutions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Together.ai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AnyScale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Perplexity.ai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Charge per token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e.g. $0.0006/1K tokens for                                                Mixtral-8x7B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&gt;60% cheaper than GPT-3.5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3" name="Google Shape;253;g2a625a45669_0_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77478" y="1379925"/>
            <a:ext cx="4690477" cy="2907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2a625a45669_0_1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11110"/>
              <a:buNone/>
            </a:pPr>
            <a:r>
              <a:rPr lang="en-US"/>
              <a:t>Deploying LLMs</a:t>
            </a:r>
            <a:endParaRPr/>
          </a:p>
        </p:txBody>
      </p:sp>
      <p:sp>
        <p:nvSpPr>
          <p:cNvPr id="259" name="Google Shape;259;g2a625a45669_0_111"/>
          <p:cNvSpPr txBox="1"/>
          <p:nvPr/>
        </p:nvSpPr>
        <p:spPr>
          <a:xfrm>
            <a:off x="487875" y="1219675"/>
            <a:ext cx="78129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Dedicated</a:t>
            </a: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compute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TGI (Text Generation Inference), vLLM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Inference Endpoints, Together.ai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0" name="Google Shape;260;g2a625a45669_0_1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9525" y="2388025"/>
            <a:ext cx="4689898" cy="2420949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61" name="Google Shape;261;g2a625a45669_0_1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60176" y="1798131"/>
            <a:ext cx="3126901" cy="2747149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2a625a45669_0_8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11110"/>
              <a:buNone/>
            </a:pPr>
            <a:r>
              <a:rPr lang="en-US"/>
              <a:t>Deploying LLMs</a:t>
            </a:r>
            <a:endParaRPr/>
          </a:p>
        </p:txBody>
      </p:sp>
      <p:sp>
        <p:nvSpPr>
          <p:cNvPr id="267" name="Google Shape;267;g2a625a45669_0_80"/>
          <p:cNvSpPr txBox="1"/>
          <p:nvPr/>
        </p:nvSpPr>
        <p:spPr>
          <a:xfrm>
            <a:off x="487875" y="1219675"/>
            <a:ext cx="78129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Dedicated</a:t>
            </a: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compute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TGI (Text Generation Inference), vLLM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Inference Endpoints, Together.ai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Charge per time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e.g. $2/hour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8" name="Google Shape;268;g2a625a45669_0_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38675" y="2339025"/>
            <a:ext cx="5841075" cy="2429974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2a625a45669_0_9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11110"/>
              <a:buNone/>
            </a:pPr>
            <a:r>
              <a:rPr lang="en-US"/>
              <a:t>Deploying LLMs</a:t>
            </a:r>
            <a:endParaRPr/>
          </a:p>
        </p:txBody>
      </p:sp>
      <p:sp>
        <p:nvSpPr>
          <p:cNvPr id="274" name="Google Shape;274;g2a625a45669_0_98"/>
          <p:cNvSpPr txBox="1"/>
          <p:nvPr/>
        </p:nvSpPr>
        <p:spPr>
          <a:xfrm>
            <a:off x="487875" y="1219675"/>
            <a:ext cx="78129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Dedicated</a:t>
            </a: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compute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TGI (Text Generation Inference), vLLM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Inference Endpoints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Charge per time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e.g. $2/hour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5" name="Google Shape;275;g2a625a45669_0_9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97825" y="1422250"/>
            <a:ext cx="5238999" cy="34355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2a625a45669_0_2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11110"/>
              <a:buNone/>
            </a:pPr>
            <a:r>
              <a:rPr lang="en-US"/>
              <a:t>Why open-source?</a:t>
            </a:r>
            <a:endParaRPr/>
          </a:p>
        </p:txBody>
      </p:sp>
      <p:graphicFrame>
        <p:nvGraphicFramePr>
          <p:cNvPr id="281" name="Google Shape;281;g2a625a45669_0_215"/>
          <p:cNvGraphicFramePr/>
          <p:nvPr/>
        </p:nvGraphicFramePr>
        <p:xfrm>
          <a:off x="952500" y="19072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{689E69F2-2E87-4504-BF33-D280E9C3FA24}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 sz="1400" u="none" cap="none" strike="noStrike"/>
                        <a:t>Advantages</a:t>
                      </a:r>
                      <a:endParaRPr b="1"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 sz="1400" u="none" cap="none" strike="noStrike"/>
                        <a:t>Disadvantages</a:t>
                      </a:r>
                      <a:endParaRPr b="1" sz="14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-3175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Char char="+"/>
                      </a:pPr>
                      <a:r>
                        <a:rPr lang="en-US" sz="1400" u="none" cap="none" strike="noStrike"/>
                        <a:t>No data being sent to another party (private)</a:t>
                      </a:r>
                      <a:endParaRPr sz="1400" u="none" cap="none" strike="noStrike"/>
                    </a:p>
                    <a:p>
                      <a:pPr indent="-3175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Char char="+"/>
                      </a:pPr>
                      <a:r>
                        <a:rPr lang="en-US" sz="1400" u="none" cap="none" strike="noStrike"/>
                        <a:t>Access to the model</a:t>
                      </a:r>
                      <a:endParaRPr sz="1400" u="none" cap="none" strike="noStrike"/>
                    </a:p>
                    <a:p>
                      <a:pPr indent="-3175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Char char="+"/>
                      </a:pPr>
                      <a:r>
                        <a:rPr lang="en-US" sz="1400" u="none" cap="none" strike="noStrike"/>
                        <a:t>Fine-tuning</a:t>
                      </a:r>
                      <a:endParaRPr sz="1400" u="none" cap="none" strike="noStrike"/>
                    </a:p>
                    <a:p>
                      <a:pPr indent="-3175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Char char="+"/>
                      </a:pPr>
                      <a:r>
                        <a:rPr lang="en-US" sz="1400" u="none" cap="none" strike="noStrike"/>
                        <a:t>Run at the edge (ggml, MLX)</a:t>
                      </a:r>
                      <a:endParaRPr sz="1400" u="none" cap="none" strike="noStrike"/>
                    </a:p>
                    <a:p>
                      <a:pPr indent="-3175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Char char="+"/>
                      </a:pPr>
                      <a:r>
                        <a:rPr lang="en-US" sz="1400" u="none" cap="none" strike="noStrike"/>
                        <a:t>Doesn`t become lazy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3175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Char char="-"/>
                      </a:pPr>
                      <a:r>
                        <a:rPr lang="en-US" sz="1400" u="none" cap="none" strike="noStrike"/>
                        <a:t>Performance may be subpar without any fine-tuning</a:t>
                      </a:r>
                      <a:endParaRPr sz="1400" u="none" cap="none" strike="noStrike"/>
                    </a:p>
                    <a:p>
                      <a:pPr indent="-3175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Char char="-"/>
                      </a:pPr>
                      <a:r>
                        <a:rPr lang="en-US" sz="1400" u="none" cap="none" strike="noStrike"/>
                        <a:t>Deploying costs (learning curve)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282" name="Google Shape;282;g2a625a45669_0_215"/>
          <p:cNvPicPr preferRelativeResize="0"/>
          <p:nvPr/>
        </p:nvPicPr>
        <p:blipFill rotWithShape="1">
          <a:blip r:embed="rId3">
            <a:alphaModFix/>
          </a:blip>
          <a:srcRect b="0" l="0" r="0" t="9040"/>
          <a:stretch/>
        </p:blipFill>
        <p:spPr>
          <a:xfrm>
            <a:off x="5671675" y="159550"/>
            <a:ext cx="2439324" cy="165342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83" name="Google Shape;283;g2a625a45669_0_2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08550" y="3456875"/>
            <a:ext cx="295250" cy="249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2a625a45669_0_2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11110"/>
              <a:buNone/>
            </a:pPr>
            <a:r>
              <a:rPr lang="en-US"/>
              <a:t>Why closed-source?</a:t>
            </a:r>
            <a:endParaRPr/>
          </a:p>
        </p:txBody>
      </p:sp>
      <p:graphicFrame>
        <p:nvGraphicFramePr>
          <p:cNvPr id="289" name="Google Shape;289;g2a625a45669_0_223"/>
          <p:cNvGraphicFramePr/>
          <p:nvPr/>
        </p:nvGraphicFramePr>
        <p:xfrm>
          <a:off x="952500" y="24744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{689E69F2-2E87-4504-BF33-D280E9C3FA24}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 sz="1400" u="none" cap="none" strike="noStrike"/>
                        <a:t>Advantages</a:t>
                      </a:r>
                      <a:endParaRPr b="1"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 sz="1400" u="none" cap="none" strike="noStrike"/>
                        <a:t>Disadvantages</a:t>
                      </a:r>
                      <a:endParaRPr b="1" sz="14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-3175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Char char="+"/>
                      </a:pPr>
                      <a:r>
                        <a:rPr lang="en-US" sz="1400" u="none" cap="none" strike="noStrike"/>
                        <a:t>Everything is handled for you (only pay per x tokens)</a:t>
                      </a:r>
                      <a:endParaRPr sz="1400" u="none" cap="none" strike="noStrike"/>
                    </a:p>
                    <a:p>
                      <a:pPr indent="-3175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Char char="+"/>
                      </a:pPr>
                      <a:r>
                        <a:rPr lang="en-US" sz="1400" u="none" cap="none" strike="noStrike"/>
                        <a:t>Performance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3175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Char char="-"/>
                      </a:pPr>
                      <a:r>
                        <a:rPr lang="en-US" sz="1400" u="none" cap="none" strike="noStrike"/>
                        <a:t>Underlying model might change without you knowing it</a:t>
                      </a:r>
                      <a:endParaRPr sz="1400" u="none" cap="none" strike="noStrike"/>
                    </a:p>
                    <a:p>
                      <a:pPr indent="-3175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Char char="-"/>
                      </a:pPr>
                      <a:r>
                        <a:rPr lang="en-US" sz="1400" u="none" cap="none" strike="noStrike"/>
                        <a:t>Prompting may require update</a:t>
                      </a:r>
                      <a:endParaRPr sz="1400" u="none" cap="none" strike="noStrike"/>
                    </a:p>
                    <a:p>
                      <a:pPr indent="-3175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Char char="-"/>
                      </a:pPr>
                      <a:r>
                        <a:rPr lang="en-US" sz="1400" u="none" cap="none" strike="noStrike"/>
                        <a:t>Dependency on another party (lock-in)</a:t>
                      </a:r>
                      <a:endParaRPr sz="1400" u="none" cap="none" strike="noStrike"/>
                    </a:p>
                    <a:p>
                      <a:pPr indent="-3175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Char char="-"/>
                      </a:pPr>
                      <a:r>
                        <a:rPr lang="en-US" sz="1400" u="none" cap="none" strike="noStrike"/>
                        <a:t>Data being sent to another party</a:t>
                      </a:r>
                      <a:endParaRPr sz="1400" u="none" cap="none" strike="noStrike"/>
                    </a:p>
                    <a:p>
                      <a:pPr indent="-3175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Char char="-"/>
                      </a:pPr>
                      <a:r>
                        <a:rPr lang="en-US" sz="1400" u="none" cap="none" strike="noStrike"/>
                        <a:t>Data cut-off (April 2023)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290" name="Google Shape;290;g2a625a45669_0_2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64575" y="1143000"/>
            <a:ext cx="4240025" cy="1035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91" name="Google Shape;291;g2a625a45669_0_2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5453" y="1228575"/>
            <a:ext cx="3535348" cy="1035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2a625a45669_0_20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11110"/>
              <a:buNone/>
            </a:pPr>
            <a:r>
              <a:rPr lang="en-US"/>
              <a:t>Exciting developments</a:t>
            </a:r>
            <a:endParaRPr/>
          </a:p>
        </p:txBody>
      </p:sp>
      <p:sp>
        <p:nvSpPr>
          <p:cNvPr id="297" name="Google Shape;297;g2a625a45669_0_200"/>
          <p:cNvSpPr txBox="1"/>
          <p:nvPr/>
        </p:nvSpPr>
        <p:spPr>
          <a:xfrm>
            <a:off x="487875" y="1219675"/>
            <a:ext cx="78129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Expect LLMs to become </a:t>
            </a: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smaller</a:t>
            </a: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more </a:t>
            </a: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capable</a:t>
            </a: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and run a lot </a:t>
            </a: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faster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8" name="Google Shape;298;g2a625a45669_0_20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05713" y="1827225"/>
            <a:ext cx="4233474" cy="3052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g2a625a45669_0_20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7875" y="1829549"/>
            <a:ext cx="3345351" cy="120837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00" name="Google Shape;300;g2a625a45669_0_20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26650" y="3144625"/>
            <a:ext cx="2797925" cy="18604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2a625a45669_0_2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11110"/>
              <a:buNone/>
            </a:pPr>
            <a:r>
              <a:rPr lang="en-US"/>
              <a:t>Exciting developments</a:t>
            </a:r>
            <a:endParaRPr/>
          </a:p>
        </p:txBody>
      </p:sp>
      <p:sp>
        <p:nvSpPr>
          <p:cNvPr id="306" name="Google Shape;306;g2a625a45669_0_239"/>
          <p:cNvSpPr txBox="1"/>
          <p:nvPr/>
        </p:nvSpPr>
        <p:spPr>
          <a:xfrm>
            <a:off x="487875" y="1219675"/>
            <a:ext cx="78129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Sit back and enjoy the race 🍿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7" name="Google Shape;307;g2a625a45669_0_2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46475" y="1756325"/>
            <a:ext cx="5651050" cy="2995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a625a45669_0_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11110"/>
              <a:buNone/>
            </a:pPr>
            <a:r>
              <a:rPr lang="en-US"/>
              <a:t>The rise of open LLMs</a:t>
            </a:r>
            <a:endParaRPr/>
          </a:p>
        </p:txBody>
      </p:sp>
      <p:sp>
        <p:nvSpPr>
          <p:cNvPr id="113" name="Google Shape;113;g2a625a45669_0_17"/>
          <p:cNvSpPr txBox="1"/>
          <p:nvPr/>
        </p:nvSpPr>
        <p:spPr>
          <a:xfrm>
            <a:off x="390300" y="1017725"/>
            <a:ext cx="5958900" cy="39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Arial"/>
              <a:buChar char="●"/>
            </a:pPr>
            <a:r>
              <a:rPr b="0" i="0" lang="en-US" sz="12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February 2023:</a:t>
            </a:r>
            <a:endParaRPr b="0" i="0" sz="12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Arial"/>
              <a:buChar char="○"/>
            </a:pPr>
            <a:r>
              <a:rPr b="1" i="0" lang="en-US" sz="12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LLaMa</a:t>
            </a:r>
            <a:endParaRPr b="1" i="0" sz="12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Arial"/>
              <a:buChar char="●"/>
            </a:pPr>
            <a:r>
              <a:rPr b="0" i="0" lang="en-US" sz="12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March:</a:t>
            </a:r>
            <a:endParaRPr b="0" i="0" sz="12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Arial"/>
              <a:buChar char="○"/>
            </a:pPr>
            <a:r>
              <a:rPr b="1" i="0" lang="en-US" sz="12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Alpaca, Vicuna</a:t>
            </a:r>
            <a:endParaRPr b="1" i="0" sz="12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Arial"/>
              <a:buChar char="●"/>
            </a:pPr>
            <a:r>
              <a:rPr b="0" i="0" lang="en-US" sz="12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April:</a:t>
            </a:r>
            <a:endParaRPr b="0" i="0" sz="12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Arial"/>
              <a:buChar char="○"/>
            </a:pPr>
            <a:r>
              <a:rPr b="1" i="0" lang="en-US" sz="12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Koala</a:t>
            </a:r>
            <a:endParaRPr b="1" i="0" sz="12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Arial"/>
              <a:buChar char="●"/>
            </a:pPr>
            <a:r>
              <a:rPr b="0" i="0" lang="en-US" sz="12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May:</a:t>
            </a:r>
            <a:endParaRPr b="0" i="0" sz="12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Arial"/>
              <a:buChar char="○"/>
            </a:pPr>
            <a:r>
              <a:rPr b="1" i="0" lang="en-US" sz="12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StarCoder, StarChat, MPT-7B, Guanaco</a:t>
            </a:r>
            <a:endParaRPr b="1" i="0" sz="12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Arial"/>
              <a:buChar char="●"/>
            </a:pPr>
            <a:r>
              <a:rPr b="0" i="0" lang="en-US" sz="12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June:</a:t>
            </a:r>
            <a:endParaRPr b="0" i="0" sz="12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Arial"/>
              <a:buChar char="○"/>
            </a:pPr>
            <a:r>
              <a:rPr b="1" i="0" lang="en-US" sz="12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Falcon, MPT-30B, Phi-1</a:t>
            </a:r>
            <a:endParaRPr b="1" i="0" sz="12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Arial"/>
              <a:buChar char="●"/>
            </a:pPr>
            <a:r>
              <a:rPr b="0" i="0" lang="en-US" sz="12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July: </a:t>
            </a:r>
            <a:endParaRPr b="0" i="0" sz="12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Arial"/>
              <a:buChar char="○"/>
            </a:pPr>
            <a:r>
              <a:rPr b="1" i="0" lang="en-US" sz="12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LLaMa-2</a:t>
            </a:r>
            <a:endParaRPr b="1" i="0" sz="12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Arial"/>
              <a:buChar char="●"/>
            </a:pPr>
            <a:r>
              <a:rPr b="0" i="0" lang="en-US" sz="12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September:</a:t>
            </a:r>
            <a:endParaRPr b="0" i="0" sz="12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Arial"/>
              <a:buChar char="○"/>
            </a:pPr>
            <a:r>
              <a:rPr b="1" i="0" lang="en-US" sz="12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Falcon 180B, Mistral-7b</a:t>
            </a:r>
            <a:endParaRPr b="1" i="0" sz="12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Arial"/>
              <a:buChar char="●"/>
            </a:pPr>
            <a:r>
              <a:rPr b="0" i="0" lang="en-US" sz="12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November:</a:t>
            </a:r>
            <a:endParaRPr b="0" i="0" sz="12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Arial"/>
              <a:buChar char="○"/>
            </a:pPr>
            <a:r>
              <a:rPr b="1" i="0" lang="en-US" sz="12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Yi-34B, Zephyr-7b</a:t>
            </a:r>
            <a:endParaRPr b="1" i="0" sz="12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Arial"/>
              <a:buChar char="●"/>
            </a:pPr>
            <a:r>
              <a:rPr b="0" i="0" lang="en-US" sz="12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December:</a:t>
            </a:r>
            <a:endParaRPr b="0" i="0" sz="12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Arial"/>
              <a:buChar char="○"/>
            </a:pPr>
            <a:r>
              <a:rPr b="1" i="0" lang="en-US" sz="12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Mixtral-8x7b, Phi-2</a:t>
            </a:r>
            <a:endParaRPr b="1" i="0" sz="12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4" name="Google Shape;114;g2a625a45669_0_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49074" y="1017725"/>
            <a:ext cx="4493926" cy="3581102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2a625a45669_0_2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11110"/>
              <a:buNone/>
            </a:pPr>
            <a:r>
              <a:rPr lang="en-US"/>
              <a:t>Exciting developments</a:t>
            </a:r>
            <a:endParaRPr/>
          </a:p>
        </p:txBody>
      </p:sp>
      <p:sp>
        <p:nvSpPr>
          <p:cNvPr id="313" name="Google Shape;313;g2a625a45669_0_233"/>
          <p:cNvSpPr txBox="1"/>
          <p:nvPr/>
        </p:nvSpPr>
        <p:spPr>
          <a:xfrm>
            <a:off x="487875" y="1219675"/>
            <a:ext cx="78129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Phi-2</a:t>
            </a: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small LLM trained on 1.4 trillion tokens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MLX</a:t>
            </a: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Mixtral on a Macbook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Beyond Human Data: Scaling Self-Training for Problem-Solving with Language Models: </a:t>
            </a: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RLAIF</a:t>
            </a: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&gt; human labeled data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MedPrompt</a:t>
            </a: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getting 90% on MMLU with GPT-4 just by prompting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???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2a625a45669_0_16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11110"/>
              <a:buNone/>
            </a:pPr>
            <a:r>
              <a:rPr lang="en-US"/>
              <a:t>Exciting developments</a:t>
            </a:r>
            <a:endParaRPr/>
          </a:p>
        </p:txBody>
      </p:sp>
      <p:sp>
        <p:nvSpPr>
          <p:cNvPr id="319" name="Google Shape;319;g2a625a45669_0_167"/>
          <p:cNvSpPr txBox="1"/>
          <p:nvPr/>
        </p:nvSpPr>
        <p:spPr>
          <a:xfrm>
            <a:off x="487875" y="1219675"/>
            <a:ext cx="78129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Much more to come…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o alternative text description for this image" id="320" name="Google Shape;320;g2a625a45669_0_1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5450" y="1762625"/>
            <a:ext cx="3085900" cy="2324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g2a625a45669_0_16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35600" y="129851"/>
            <a:ext cx="2837901" cy="4755777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22" name="Google Shape;322;g2a625a45669_0_16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777387" y="3216509"/>
            <a:ext cx="3136275" cy="16691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g2a625a45669_0_16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561413" y="1393897"/>
            <a:ext cx="2021176" cy="2021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2a625a45669_0_105"/>
          <p:cNvSpPr txBox="1"/>
          <p:nvPr>
            <p:ph type="title"/>
          </p:nvPr>
        </p:nvSpPr>
        <p:spPr>
          <a:xfrm>
            <a:off x="311700" y="20548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11110"/>
              <a:buNone/>
            </a:pPr>
            <a:r>
              <a:rPr lang="en-US"/>
              <a:t>Thanks for your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11110"/>
              <a:buNone/>
            </a:pPr>
            <a:r>
              <a:rPr lang="en-US"/>
              <a:t>attention!</a:t>
            </a:r>
            <a:endParaRPr/>
          </a:p>
        </p:txBody>
      </p:sp>
      <p:sp>
        <p:nvSpPr>
          <p:cNvPr id="329" name="Google Shape;329;g2a625a45669_0_105"/>
          <p:cNvSpPr txBox="1"/>
          <p:nvPr/>
        </p:nvSpPr>
        <p:spPr>
          <a:xfrm>
            <a:off x="3072000" y="3895950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PS: connect with me!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@NielsRogge 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GitHub Logos and Usage · GitHub" id="330" name="Google Shape;330;g2a625a45669_0_10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38613" y="4489625"/>
            <a:ext cx="411075" cy="4110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witter — Wikipédia" id="331" name="Google Shape;331;g2a625a45669_0_10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36475" y="4565973"/>
            <a:ext cx="317751" cy="25839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inkedIn logo initials" id="332" name="Google Shape;332;g2a625a45669_0_10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887625" y="4536291"/>
            <a:ext cx="317750" cy="3177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a625a45669_0_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1110"/>
              <a:buFont typeface="Arial"/>
              <a:buNone/>
            </a:pPr>
            <a:r>
              <a:rPr lang="en-US"/>
              <a:t>The rise of open LLMs</a:t>
            </a:r>
            <a:endParaRPr/>
          </a:p>
        </p:txBody>
      </p:sp>
      <p:pic>
        <p:nvPicPr>
          <p:cNvPr id="120" name="Google Shape;120;g2a625a45669_0_4"/>
          <p:cNvPicPr preferRelativeResize="0"/>
          <p:nvPr/>
        </p:nvPicPr>
        <p:blipFill rotWithShape="1">
          <a:blip r:embed="rId3">
            <a:alphaModFix/>
          </a:blip>
          <a:srcRect b="0" l="0" r="0" t="3882"/>
          <a:stretch/>
        </p:blipFill>
        <p:spPr>
          <a:xfrm>
            <a:off x="1143498" y="1017725"/>
            <a:ext cx="6857016" cy="3945501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a625a45669_0_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1110"/>
              <a:buFont typeface="Arial"/>
              <a:buNone/>
            </a:pPr>
            <a:r>
              <a:rPr lang="en-US"/>
              <a:t>The rise of open LLMs</a:t>
            </a:r>
            <a:endParaRPr/>
          </a:p>
        </p:txBody>
      </p:sp>
      <p:pic>
        <p:nvPicPr>
          <p:cNvPr id="126" name="Google Shape;126;g2a625a45669_0_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83762" y="1626950"/>
            <a:ext cx="5976474" cy="3434751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27" name="Google Shape;127;g2a625a45669_0_10"/>
          <p:cNvSpPr txBox="1"/>
          <p:nvPr/>
        </p:nvSpPr>
        <p:spPr>
          <a:xfrm>
            <a:off x="397250" y="1129050"/>
            <a:ext cx="4237500" cy="2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Chatbot Arena by LMSys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a625a45669_0_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11110"/>
              <a:buNone/>
            </a:pPr>
            <a:r>
              <a:rPr lang="en-US"/>
              <a:t>The rise of open LLMs</a:t>
            </a:r>
            <a:endParaRPr/>
          </a:p>
        </p:txBody>
      </p:sp>
      <p:pic>
        <p:nvPicPr>
          <p:cNvPr id="133" name="Google Shape;133;g2a625a45669_0_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97348" y="1611375"/>
            <a:ext cx="5949300" cy="3282149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34" name="Google Shape;134;g2a625a45669_0_31"/>
          <p:cNvSpPr txBox="1"/>
          <p:nvPr/>
        </p:nvSpPr>
        <p:spPr>
          <a:xfrm>
            <a:off x="404225" y="1108150"/>
            <a:ext cx="4237500" cy="2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Chatbot Arena by LMSys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a7be80b584_0_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11110"/>
              <a:buNone/>
            </a:pPr>
            <a:r>
              <a:rPr lang="en-US"/>
              <a:t>The rise of open LLMs</a:t>
            </a:r>
            <a:endParaRPr/>
          </a:p>
        </p:txBody>
      </p:sp>
      <p:sp>
        <p:nvSpPr>
          <p:cNvPr id="140" name="Google Shape;140;g2a7be80b584_0_7"/>
          <p:cNvSpPr txBox="1"/>
          <p:nvPr/>
        </p:nvSpPr>
        <p:spPr>
          <a:xfrm>
            <a:off x="404225" y="1108150"/>
            <a:ext cx="4237500" cy="2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Chatbot Arena by LMSys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1" name="Google Shape;141;g2a7be80b584_0_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75350" y="1630875"/>
            <a:ext cx="3694551" cy="3401126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42" name="Google Shape;142;g2a7be80b584_0_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96525" y="240049"/>
            <a:ext cx="3046600" cy="2979351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43" name="Google Shape;143;g2a7be80b584_0_7"/>
          <p:cNvSpPr/>
          <p:nvPr/>
        </p:nvSpPr>
        <p:spPr>
          <a:xfrm>
            <a:off x="1812075" y="3380225"/>
            <a:ext cx="2118600" cy="439200"/>
          </a:xfrm>
          <a:prstGeom prst="rect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4" name="Google Shape;144;g2a7be80b584_0_7"/>
          <p:cNvCxnSpPr/>
          <p:nvPr/>
        </p:nvCxnSpPr>
        <p:spPr>
          <a:xfrm>
            <a:off x="996650" y="3589300"/>
            <a:ext cx="669000" cy="3600"/>
          </a:xfrm>
          <a:prstGeom prst="straightConnector1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45" name="Google Shape;145;g2a7be80b584_0_7"/>
          <p:cNvSpPr txBox="1"/>
          <p:nvPr/>
        </p:nvSpPr>
        <p:spPr>
          <a:xfrm>
            <a:off x="167275" y="2606600"/>
            <a:ext cx="1247400" cy="15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Mixtral already on par with GPT-3.5, better than Gemini Pro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a625a45669_0_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1110"/>
              <a:buFont typeface="Arial"/>
              <a:buNone/>
            </a:pPr>
            <a:r>
              <a:rPr lang="en-US"/>
              <a:t>The rise of open LLMs</a:t>
            </a:r>
            <a:endParaRPr/>
          </a:p>
        </p:txBody>
      </p:sp>
      <p:pic>
        <p:nvPicPr>
          <p:cNvPr id="151" name="Google Shape;151;g2a625a45669_0_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26325" y="1184825"/>
            <a:ext cx="6676750" cy="35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a625a45669_0_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11110"/>
              <a:buNone/>
            </a:pPr>
            <a:r>
              <a:rPr lang="en-US"/>
              <a:t>Training LLMs</a:t>
            </a:r>
            <a:endParaRPr/>
          </a:p>
        </p:txBody>
      </p:sp>
      <p:sp>
        <p:nvSpPr>
          <p:cNvPr id="157" name="Google Shape;157;g2a625a45669_0_37"/>
          <p:cNvSpPr txBox="1"/>
          <p:nvPr/>
        </p:nvSpPr>
        <p:spPr>
          <a:xfrm>
            <a:off x="487875" y="1219675"/>
            <a:ext cx="46764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8" name="Google Shape;158;g2a625a45669_0_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88262" y="1134300"/>
            <a:ext cx="6767473" cy="365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31_ColorGradientLight">
  <a:themeElements>
    <a:clrScheme name="31_ColorGradientLight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